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bbd79812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bbd79812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bf470df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bf470d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bbd798125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bbd798125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12b8e01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12b8e01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c2c13a8d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c2c13a8d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bbd79812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bbd79812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c2c13a8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c2c13a8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bbd79812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bbd79812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c2c13a8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c2c13a8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c2c13a8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c2c13a8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bbd798125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bbd798125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82c3cd3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82c3cd3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182c3cd36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182c3cd36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82c3cd36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182c3cd36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bbd79812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bbd79812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18351cbc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18351cbc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82c3cd3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82c3cd3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82c3cd3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82c3cd36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c7c995e8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c7c995e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82ac7c9e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82ac7c9e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c7c995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c7c995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bbd79812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bbd79812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c7c995e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c7c995e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c7ca4d2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c7ca4d2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c7c995e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c7c995e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c7c995e8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c7c995e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bbd79812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bbd79812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cabdb1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cabdb1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ijcrt.org/papers/IJCRT2106513.pdf" TargetMode="External"/><Relationship Id="rId4" Type="http://schemas.openxmlformats.org/officeDocument/2006/relationships/hyperlink" Target="https://www.diva-portal.org/smash/get/diva2:575113/FULLTEXT05.pdf" TargetMode="External"/><Relationship Id="rId5" Type="http://schemas.openxmlformats.org/officeDocument/2006/relationships/hyperlink" Target="https://www.punemetrorail.org/download/PuneMetro-DP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68875" y="1053200"/>
            <a:ext cx="52527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300"/>
              <a:t>    </a:t>
            </a:r>
            <a:r>
              <a:rPr b="1" i="1" lang="en" sz="4300"/>
              <a:t>Metro Connect</a:t>
            </a:r>
            <a:endParaRPr b="1" i="1" sz="4300"/>
          </a:p>
          <a:p>
            <a:pPr indent="0" lvl="0" marL="0" rtl="0" algn="l">
              <a:spcBef>
                <a:spcPts val="0"/>
              </a:spcBef>
              <a:spcAft>
                <a:spcPts val="0"/>
              </a:spcAft>
              <a:buNone/>
            </a:pPr>
            <a:r>
              <a:t/>
            </a:r>
            <a:endParaRPr sz="4300"/>
          </a:p>
        </p:txBody>
      </p:sp>
      <p:pic>
        <p:nvPicPr>
          <p:cNvPr id="135" name="Google Shape;135;p13"/>
          <p:cNvPicPr preferRelativeResize="0"/>
          <p:nvPr/>
        </p:nvPicPr>
        <p:blipFill>
          <a:blip r:embed="rId3">
            <a:alphaModFix/>
          </a:blip>
          <a:stretch>
            <a:fillRect/>
          </a:stretch>
        </p:blipFill>
        <p:spPr>
          <a:xfrm>
            <a:off x="4359476" y="1316799"/>
            <a:ext cx="4784527" cy="382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54025" y="1117825"/>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RESEARCH </a:t>
            </a:r>
            <a:endParaRPr b="1"/>
          </a:p>
        </p:txBody>
      </p:sp>
      <p:pic>
        <p:nvPicPr>
          <p:cNvPr id="190" name="Google Shape;190;p22"/>
          <p:cNvPicPr preferRelativeResize="0"/>
          <p:nvPr/>
        </p:nvPicPr>
        <p:blipFill>
          <a:blip r:embed="rId3">
            <a:alphaModFix/>
          </a:blip>
          <a:stretch>
            <a:fillRect/>
          </a:stretch>
        </p:blipFill>
        <p:spPr>
          <a:xfrm>
            <a:off x="1518117" y="2571750"/>
            <a:ext cx="3570833" cy="206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982200" y="668700"/>
            <a:ext cx="7179600" cy="40725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b="1" lang="en" sz="2500"/>
              <a:t>   USER BEHAVIOUR AND NEED   </a:t>
            </a:r>
            <a:endParaRPr b="1" sz="2500"/>
          </a:p>
          <a:p>
            <a:pPr indent="0" lvl="0" marL="0" rtl="0" algn="l">
              <a:spcBef>
                <a:spcPts val="1200"/>
              </a:spcBef>
              <a:spcAft>
                <a:spcPts val="0"/>
              </a:spcAft>
              <a:buNone/>
            </a:pPr>
            <a:r>
              <a:rPr b="1" lang="en" sz="1600"/>
              <a:t> </a:t>
            </a:r>
            <a:endParaRPr b="1" sz="1600"/>
          </a:p>
          <a:p>
            <a:pPr indent="0" lvl="0" marL="0" rtl="0" algn="l">
              <a:spcBef>
                <a:spcPts val="1200"/>
              </a:spcBef>
              <a:spcAft>
                <a:spcPts val="0"/>
              </a:spcAft>
              <a:buNone/>
            </a:pPr>
            <a:r>
              <a:rPr b="1" lang="en" sz="1700"/>
              <a:t>Needs &amp; pain points of users :</a:t>
            </a:r>
            <a:endParaRPr b="1" sz="1700"/>
          </a:p>
          <a:p>
            <a:pPr indent="-336550" lvl="0" marL="457200" rtl="0" algn="l">
              <a:spcBef>
                <a:spcPts val="1200"/>
              </a:spcBef>
              <a:spcAft>
                <a:spcPts val="0"/>
              </a:spcAft>
              <a:buSzPts val="1700"/>
              <a:buAutoNum type="arabicParenR"/>
            </a:pPr>
            <a:r>
              <a:rPr b="1" lang="en" sz="1700"/>
              <a:t>Less metro routes are working , many of metro construction work is still going on , so currently metro is efficient only for small routes .</a:t>
            </a:r>
            <a:endParaRPr b="1" sz="1700"/>
          </a:p>
          <a:p>
            <a:pPr indent="0" lvl="0" marL="0" rtl="0" algn="l">
              <a:spcBef>
                <a:spcPts val="1200"/>
              </a:spcBef>
              <a:spcAft>
                <a:spcPts val="0"/>
              </a:spcAft>
              <a:buNone/>
            </a:pPr>
            <a:r>
              <a:rPr b="1" lang="en" sz="1700"/>
              <a:t>2)	Lack of Timings of Metro . </a:t>
            </a:r>
            <a:endParaRPr b="1" sz="1700"/>
          </a:p>
          <a:p>
            <a:pPr indent="0" lvl="0" marL="0" rtl="0" algn="l">
              <a:spcBef>
                <a:spcPts val="1200"/>
              </a:spcBef>
              <a:spcAft>
                <a:spcPts val="0"/>
              </a:spcAft>
              <a:buNone/>
            </a:pPr>
            <a:r>
              <a:rPr b="1" lang="en" sz="1700"/>
              <a:t>3)	Less Frequency of Metro .</a:t>
            </a:r>
            <a:endParaRPr b="1" sz="1700"/>
          </a:p>
          <a:p>
            <a:pPr indent="0" lvl="0" marL="0" rtl="0" algn="l">
              <a:spcBef>
                <a:spcPts val="1200"/>
              </a:spcBef>
              <a:spcAft>
                <a:spcPts val="0"/>
              </a:spcAft>
              <a:buNone/>
            </a:pPr>
            <a:r>
              <a:rPr b="1" lang="en" sz="1700"/>
              <a:t>4)	People had less knowledge about extent of metro routes as it is under-developing .</a:t>
            </a:r>
            <a:endParaRPr b="1" sz="1700"/>
          </a:p>
          <a:p>
            <a:pPr indent="0" lvl="0" marL="0" rtl="0" algn="l">
              <a:spcBef>
                <a:spcPts val="1200"/>
              </a:spcBef>
              <a:spcAft>
                <a:spcPts val="1200"/>
              </a:spcAft>
              <a:buNone/>
            </a:pPr>
            <a:r>
              <a:t/>
            </a:r>
            <a:endParaRPr sz="1500"/>
          </a:p>
        </p:txBody>
      </p:sp>
      <p:pic>
        <p:nvPicPr>
          <p:cNvPr id="196" name="Google Shape;196;p23"/>
          <p:cNvPicPr preferRelativeResize="0"/>
          <p:nvPr/>
        </p:nvPicPr>
        <p:blipFill>
          <a:blip r:embed="rId3">
            <a:alphaModFix amt="94000"/>
          </a:blip>
          <a:stretch>
            <a:fillRect/>
          </a:stretch>
        </p:blipFill>
        <p:spPr>
          <a:xfrm>
            <a:off x="6534525" y="382100"/>
            <a:ext cx="2277650" cy="131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914350" y="9519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SOLUTION</a:t>
            </a:r>
            <a:endParaRPr b="1"/>
          </a:p>
        </p:txBody>
      </p:sp>
      <p:pic>
        <p:nvPicPr>
          <p:cNvPr id="202" name="Google Shape;202;p24"/>
          <p:cNvPicPr preferRelativeResize="0"/>
          <p:nvPr/>
        </p:nvPicPr>
        <p:blipFill>
          <a:blip r:embed="rId3">
            <a:alphaModFix/>
          </a:blip>
          <a:stretch>
            <a:fillRect/>
          </a:stretch>
        </p:blipFill>
        <p:spPr>
          <a:xfrm>
            <a:off x="2088550" y="2232100"/>
            <a:ext cx="2238600" cy="223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735800" y="529500"/>
            <a:ext cx="7038900" cy="114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t>Metro Route Finder using Graphs Traversal methods</a:t>
            </a:r>
            <a:endParaRPr b="1" sz="2500"/>
          </a:p>
        </p:txBody>
      </p:sp>
      <p:sp>
        <p:nvSpPr>
          <p:cNvPr id="208" name="Google Shape;208;p25"/>
          <p:cNvSpPr txBox="1"/>
          <p:nvPr>
            <p:ph idx="1" type="body"/>
          </p:nvPr>
        </p:nvSpPr>
        <p:spPr>
          <a:xfrm>
            <a:off x="841375" y="1769925"/>
            <a:ext cx="7038900" cy="29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This project is aimed to be assistant for daily commuters , help them in reaching their desired destination via Metro . </a:t>
            </a:r>
            <a:endParaRPr sz="1800"/>
          </a:p>
          <a:p>
            <a:pPr indent="0" lvl="0" marL="0" rtl="0" algn="l">
              <a:spcBef>
                <a:spcPts val="1200"/>
              </a:spcBef>
              <a:spcAft>
                <a:spcPts val="0"/>
              </a:spcAft>
              <a:buNone/>
            </a:pPr>
            <a:r>
              <a:rPr lang="en" sz="1800"/>
              <a:t>It will use Graphs traversal methods for finding shortest path between source and destination nodes.</a:t>
            </a:r>
            <a:endParaRPr sz="1800"/>
          </a:p>
          <a:p>
            <a:pPr indent="0" lvl="0" marL="0" rtl="0" algn="l">
              <a:spcBef>
                <a:spcPts val="1200"/>
              </a:spcBef>
              <a:spcAft>
                <a:spcPts val="1200"/>
              </a:spcAft>
              <a:buNone/>
            </a:pPr>
            <a:r>
              <a:rPr lang="en" sz="1800"/>
              <a:t>Along with it , using some allied data structures , multiple other assisting features can be developed .</a:t>
            </a:r>
            <a:endParaRPr sz="1800"/>
          </a:p>
        </p:txBody>
      </p:sp>
      <p:pic>
        <p:nvPicPr>
          <p:cNvPr id="209" name="Google Shape;209;p25"/>
          <p:cNvPicPr preferRelativeResize="0"/>
          <p:nvPr/>
        </p:nvPicPr>
        <p:blipFill>
          <a:blip r:embed="rId3">
            <a:alphaModFix/>
          </a:blip>
          <a:stretch>
            <a:fillRect/>
          </a:stretch>
        </p:blipFill>
        <p:spPr>
          <a:xfrm>
            <a:off x="7008125" y="-70400"/>
            <a:ext cx="2844825" cy="284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a:t>Metro Assistant Application</a:t>
            </a:r>
            <a:endParaRPr b="1" sz="2600"/>
          </a:p>
        </p:txBody>
      </p:sp>
      <p:sp>
        <p:nvSpPr>
          <p:cNvPr id="215" name="Google Shape;215;p26"/>
          <p:cNvSpPr txBox="1"/>
          <p:nvPr>
            <p:ph idx="1" type="body"/>
          </p:nvPr>
        </p:nvSpPr>
        <p:spPr>
          <a:xfrm>
            <a:off x="12070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Metro app is meant to be a one-stop destination that helps users to search metro routes between two metro stations, view metro station details,  search nearest metro stations… basically everything related to metro.</a:t>
            </a:r>
            <a:endParaRPr sz="1700"/>
          </a:p>
        </p:txBody>
      </p:sp>
      <p:pic>
        <p:nvPicPr>
          <p:cNvPr id="216" name="Google Shape;216;p26"/>
          <p:cNvPicPr preferRelativeResize="0"/>
          <p:nvPr/>
        </p:nvPicPr>
        <p:blipFill>
          <a:blip r:embed="rId3">
            <a:alphaModFix/>
          </a:blip>
          <a:stretch>
            <a:fillRect/>
          </a:stretch>
        </p:blipFill>
        <p:spPr>
          <a:xfrm>
            <a:off x="2518950" y="2685375"/>
            <a:ext cx="3922774" cy="179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914350" y="801075"/>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BENEFITS</a:t>
            </a:r>
            <a:endParaRPr b="1"/>
          </a:p>
        </p:txBody>
      </p:sp>
      <p:pic>
        <p:nvPicPr>
          <p:cNvPr id="222" name="Google Shape;222;p27"/>
          <p:cNvPicPr preferRelativeResize="0"/>
          <p:nvPr/>
        </p:nvPicPr>
        <p:blipFill>
          <a:blip r:embed="rId3">
            <a:alphaModFix/>
          </a:blip>
          <a:stretch>
            <a:fillRect/>
          </a:stretch>
        </p:blipFill>
        <p:spPr>
          <a:xfrm>
            <a:off x="1986725" y="2254700"/>
            <a:ext cx="2442250" cy="244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1297500" y="186025"/>
            <a:ext cx="7038900" cy="34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28"/>
          <p:cNvSpPr txBox="1"/>
          <p:nvPr>
            <p:ph idx="1" type="body"/>
          </p:nvPr>
        </p:nvSpPr>
        <p:spPr>
          <a:xfrm>
            <a:off x="1297500" y="744125"/>
            <a:ext cx="7038900" cy="4042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arenR"/>
            </a:pPr>
            <a:r>
              <a:rPr lang="en" sz="1900"/>
              <a:t>Ease for searching routes.</a:t>
            </a:r>
            <a:endParaRPr sz="1900"/>
          </a:p>
          <a:p>
            <a:pPr indent="-349250" lvl="0" marL="457200" rtl="0" algn="l">
              <a:spcBef>
                <a:spcPts val="0"/>
              </a:spcBef>
              <a:spcAft>
                <a:spcPts val="0"/>
              </a:spcAft>
              <a:buSzPts val="1900"/>
              <a:buAutoNum type="arabicParenR"/>
            </a:pPr>
            <a:r>
              <a:rPr lang="en" sz="1900"/>
              <a:t>Easy access to metro maps - Which will always be updated  according to recent developments.</a:t>
            </a:r>
            <a:endParaRPr sz="1900"/>
          </a:p>
          <a:p>
            <a:pPr indent="-349250" lvl="0" marL="457200" rtl="0" algn="l">
              <a:spcBef>
                <a:spcPts val="0"/>
              </a:spcBef>
              <a:spcAft>
                <a:spcPts val="0"/>
              </a:spcAft>
              <a:buSzPts val="1900"/>
              <a:buAutoNum type="arabicParenR"/>
            </a:pPr>
            <a:r>
              <a:rPr lang="en" sz="1900"/>
              <a:t>Locating nearby metro stations.</a:t>
            </a:r>
            <a:endParaRPr sz="1900"/>
          </a:p>
          <a:p>
            <a:pPr indent="-349250" lvl="0" marL="457200" rtl="0" algn="l">
              <a:spcBef>
                <a:spcPts val="0"/>
              </a:spcBef>
              <a:spcAft>
                <a:spcPts val="0"/>
              </a:spcAft>
              <a:buSzPts val="1900"/>
              <a:buAutoNum type="arabicParenR"/>
            </a:pPr>
            <a:r>
              <a:rPr lang="en" sz="1900"/>
              <a:t>An assistant that helps us in changing the mode of travel.</a:t>
            </a:r>
            <a:endParaRPr sz="1900"/>
          </a:p>
          <a:p>
            <a:pPr indent="-349250" lvl="0" marL="457200" rtl="0" algn="l">
              <a:spcBef>
                <a:spcPts val="0"/>
              </a:spcBef>
              <a:spcAft>
                <a:spcPts val="0"/>
              </a:spcAft>
              <a:buSzPts val="1900"/>
              <a:buAutoNum type="arabicParenR"/>
            </a:pPr>
            <a:r>
              <a:rPr lang="en" sz="1900"/>
              <a:t>It will increase the number of people travelling by metro. Thus, </a:t>
            </a:r>
            <a:r>
              <a:rPr lang="en" sz="1900"/>
              <a:t>leading</a:t>
            </a:r>
            <a:r>
              <a:rPr lang="en" sz="1900"/>
              <a:t> to an increased response for the Pune metro.</a:t>
            </a:r>
            <a:endParaRPr sz="1900"/>
          </a:p>
          <a:p>
            <a:pPr indent="-349250" lvl="0" marL="457200" rtl="0" algn="l">
              <a:spcBef>
                <a:spcPts val="0"/>
              </a:spcBef>
              <a:spcAft>
                <a:spcPts val="0"/>
              </a:spcAft>
              <a:buSzPts val="1900"/>
              <a:buAutoNum type="arabicParenR"/>
            </a:pPr>
            <a:r>
              <a:rPr lang="en" sz="1900"/>
              <a:t>By looking at the increased response , Government can increase the number of trips &amp; Eventually the  road traffic will get reduced.</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748450" y="63515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CHALLENGES</a:t>
            </a:r>
            <a:endParaRPr b="1"/>
          </a:p>
        </p:txBody>
      </p:sp>
      <p:pic>
        <p:nvPicPr>
          <p:cNvPr id="234" name="Google Shape;234;p29"/>
          <p:cNvPicPr preferRelativeResize="0"/>
          <p:nvPr/>
        </p:nvPicPr>
        <p:blipFill>
          <a:blip r:embed="rId3">
            <a:alphaModFix/>
          </a:blip>
          <a:stretch>
            <a:fillRect/>
          </a:stretch>
        </p:blipFill>
        <p:spPr>
          <a:xfrm>
            <a:off x="1520850" y="1479750"/>
            <a:ext cx="3428351" cy="34355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idx="1" type="body"/>
          </p:nvPr>
        </p:nvSpPr>
        <p:spPr>
          <a:xfrm>
            <a:off x="1297500" y="955300"/>
            <a:ext cx="7038900" cy="3523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arenR"/>
            </a:pPr>
            <a:r>
              <a:rPr lang="en" sz="2100"/>
              <a:t>To make a complete User friendly system .</a:t>
            </a:r>
            <a:endParaRPr sz="2100"/>
          </a:p>
          <a:p>
            <a:pPr indent="-361950" lvl="0" marL="457200" rtl="0" algn="l">
              <a:spcBef>
                <a:spcPts val="0"/>
              </a:spcBef>
              <a:spcAft>
                <a:spcPts val="0"/>
              </a:spcAft>
              <a:buSzPts val="2100"/>
              <a:buAutoNum type="arabicParenR"/>
            </a:pPr>
            <a:r>
              <a:rPr lang="en" sz="2100"/>
              <a:t>To inculcate a Recommendation system that analyzes user and suggests him better.</a:t>
            </a:r>
            <a:endParaRPr sz="2100"/>
          </a:p>
          <a:p>
            <a:pPr indent="-361950" lvl="0" marL="457200" rtl="0" algn="l">
              <a:spcBef>
                <a:spcPts val="0"/>
              </a:spcBef>
              <a:spcAft>
                <a:spcPts val="0"/>
              </a:spcAft>
              <a:buSzPts val="2100"/>
              <a:buAutoNum type="arabicParenR"/>
            </a:pPr>
            <a:r>
              <a:rPr lang="en" sz="2100"/>
              <a:t>To make travel secure , to build a one tap service that helps user whenever he/she is in trouble by informing nearest Police station about the location of user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418175" y="4842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700">
                <a:latin typeface="Lato"/>
                <a:ea typeface="Lato"/>
                <a:cs typeface="Lato"/>
                <a:sym typeface="Lato"/>
              </a:rPr>
              <a:t>Research Papers Reference</a:t>
            </a:r>
            <a:endParaRPr sz="3800"/>
          </a:p>
        </p:txBody>
      </p:sp>
      <p:sp>
        <p:nvSpPr>
          <p:cNvPr id="245" name="Google Shape;245;p31"/>
          <p:cNvSpPr txBox="1"/>
          <p:nvPr>
            <p:ph idx="1" type="body"/>
          </p:nvPr>
        </p:nvSpPr>
        <p:spPr>
          <a:xfrm>
            <a:off x="855350" y="15748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This research paper work is based on Delhi Metro . </a:t>
            </a:r>
            <a:r>
              <a:rPr lang="en" sz="1700"/>
              <a:t>Referring</a:t>
            </a:r>
            <a:r>
              <a:rPr lang="en" sz="1700"/>
              <a:t> this we will be implementing the same with some additionals on Pune Metro</a:t>
            </a:r>
            <a:endParaRPr sz="1700"/>
          </a:p>
          <a:p>
            <a:pPr indent="0" lvl="0" marL="0" rtl="0" algn="l">
              <a:spcBef>
                <a:spcPts val="1200"/>
              </a:spcBef>
              <a:spcAft>
                <a:spcPts val="0"/>
              </a:spcAft>
              <a:buNone/>
            </a:pPr>
            <a:r>
              <a:rPr lang="en" sz="1700" u="sng">
                <a:solidFill>
                  <a:schemeClr val="hlink"/>
                </a:solidFill>
                <a:hlinkClick r:id="rId3"/>
              </a:rPr>
              <a:t>https://ijcrt.org/papers/IJCRT2106513.pdf</a:t>
            </a:r>
            <a:endParaRPr sz="1700"/>
          </a:p>
          <a:p>
            <a:pPr indent="0" lvl="0" marL="0" rtl="0" algn="l">
              <a:spcBef>
                <a:spcPts val="1200"/>
              </a:spcBef>
              <a:spcAft>
                <a:spcPts val="0"/>
              </a:spcAft>
              <a:buNone/>
            </a:pPr>
            <a:r>
              <a:rPr lang="en" sz="1700" u="sng">
                <a:solidFill>
                  <a:schemeClr val="hlink"/>
                </a:solidFill>
                <a:hlinkClick r:id="rId4"/>
              </a:rPr>
              <a:t>https://www.diva-portal.org/smash/get/diva2:575113/FULLTEXT05.pdf</a:t>
            </a:r>
            <a:endParaRPr sz="1700"/>
          </a:p>
          <a:p>
            <a:pPr indent="0" lvl="0" marL="0" rtl="0" algn="l">
              <a:spcBef>
                <a:spcPts val="1200"/>
              </a:spcBef>
              <a:spcAft>
                <a:spcPts val="0"/>
              </a:spcAft>
              <a:buNone/>
            </a:pPr>
            <a:r>
              <a:rPr lang="en" sz="1700" u="sng">
                <a:solidFill>
                  <a:schemeClr val="hlink"/>
                </a:solidFill>
                <a:hlinkClick r:id="rId5"/>
              </a:rPr>
              <a:t>https://www.punemetrorail.org/download/PuneMetro-DPR.pdf</a:t>
            </a:r>
            <a:endParaRPr sz="17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OVERVIEW OF PROBLEM</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Pune Metro  Stations:-</a:t>
            </a:r>
            <a:endParaRPr>
              <a:solidFill>
                <a:srgbClr val="00FFFF"/>
              </a:solidFill>
            </a:endParaRPr>
          </a:p>
        </p:txBody>
      </p:sp>
      <p:sp>
        <p:nvSpPr>
          <p:cNvPr id="251" name="Google Shape;251;p32"/>
          <p:cNvSpPr txBox="1"/>
          <p:nvPr/>
        </p:nvSpPr>
        <p:spPr>
          <a:xfrm>
            <a:off x="3696975" y="1354300"/>
            <a:ext cx="4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2" name="Google Shape;252;p32"/>
          <p:cNvSpPr txBox="1"/>
          <p:nvPr>
            <p:ph idx="1" type="body"/>
          </p:nvPr>
        </p:nvSpPr>
        <p:spPr>
          <a:xfrm>
            <a:off x="1297500" y="1224650"/>
            <a:ext cx="7038900" cy="36048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2400">
                <a:solidFill>
                  <a:srgbClr val="00FFFF"/>
                </a:solidFill>
                <a:latin typeface="Montserrat"/>
                <a:ea typeface="Montserrat"/>
                <a:cs typeface="Montserrat"/>
                <a:sym typeface="Montserrat"/>
              </a:rPr>
              <a:t>AQUA LINE : </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a:t>
            </a:r>
            <a:r>
              <a:rPr lang="en" sz="2400">
                <a:solidFill>
                  <a:srgbClr val="00FFFF"/>
                </a:solidFill>
                <a:latin typeface="Montserrat"/>
                <a:ea typeface="Montserrat"/>
                <a:cs typeface="Montserrat"/>
                <a:sym typeface="Montserrat"/>
              </a:rPr>
              <a:t>Vanaz</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2.Anand Nagar</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3.Ideal Colony</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4.Nal stop</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5.Garware College</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6.Deccan Gymkhana</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7.Sambhaji Park</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8.PMC</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9.Civil court</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10.Mangalwar Peth</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11.Pune railway station</a:t>
            </a:r>
            <a:endParaRPr b="1" sz="2400">
              <a:solidFill>
                <a:srgbClr val="F3F3F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FF00FF"/>
              </a:solidFill>
            </a:endParaRPr>
          </a:p>
          <a:p>
            <a:pPr indent="0" lvl="0" marL="0" rtl="0" algn="l">
              <a:spcBef>
                <a:spcPts val="0"/>
              </a:spcBef>
              <a:spcAft>
                <a:spcPts val="0"/>
              </a:spcAft>
              <a:buNone/>
            </a:pPr>
            <a:r>
              <a:t/>
            </a:r>
            <a:endParaRPr>
              <a:solidFill>
                <a:srgbClr val="FF00FF"/>
              </a:solidFill>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solidFill>
                <a:srgbClr val="00FFFF"/>
              </a:solidFill>
            </a:endParaRPr>
          </a:p>
        </p:txBody>
      </p:sp>
      <p:sp>
        <p:nvSpPr>
          <p:cNvPr id="258" name="Google Shape;258;p33"/>
          <p:cNvSpPr txBox="1"/>
          <p:nvPr>
            <p:ph idx="1" type="body"/>
          </p:nvPr>
        </p:nvSpPr>
        <p:spPr>
          <a:xfrm>
            <a:off x="1297500" y="503950"/>
            <a:ext cx="7038900" cy="41271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12.Ruby Hall Clinic</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13.Bund Garden</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14.Yerawada</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15.Kalyani Nagar</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FFFF"/>
                </a:solidFill>
                <a:latin typeface="Montserrat"/>
                <a:ea typeface="Montserrat"/>
                <a:cs typeface="Montserrat"/>
                <a:sym typeface="Montserrat"/>
              </a:rPr>
              <a:t>16.Ramwadi</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rgbClr val="00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rgbClr val="00FFFF"/>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2400">
                <a:solidFill>
                  <a:srgbClr val="FF00FF"/>
                </a:solidFill>
                <a:latin typeface="Montserrat"/>
                <a:ea typeface="Montserrat"/>
                <a:cs typeface="Montserrat"/>
                <a:sym typeface="Montserrat"/>
              </a:rPr>
              <a:t>PURPLE LINE </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1.PCMC</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2.Sant Tukaram Nagar</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3.Bhosari</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4.Kasarwadi</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5.Phugewadi</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6.Bopodi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idx="1" type="body"/>
          </p:nvPr>
        </p:nvSpPr>
        <p:spPr>
          <a:xfrm>
            <a:off x="1297500" y="498500"/>
            <a:ext cx="7038900" cy="422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7.Khadki</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8.Range Hills</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9.Shivaji Nagar</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10.Civil Court</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11.Budhwar Peth</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12.Mandai</a:t>
            </a:r>
            <a:endParaRPr sz="2400">
              <a:solidFill>
                <a:srgbClr val="FF00FF"/>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FF00FF"/>
                </a:solidFill>
                <a:latin typeface="Montserrat"/>
                <a:ea typeface="Montserrat"/>
                <a:cs typeface="Montserrat"/>
                <a:sym typeface="Montserrat"/>
              </a:rPr>
              <a:t>13.Swargate</a:t>
            </a:r>
            <a:endParaRPr sz="2400">
              <a:solidFill>
                <a:srgbClr val="FF00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TIMELINE</a:t>
            </a:r>
            <a:endParaRPr b="1"/>
          </a:p>
        </p:txBody>
      </p:sp>
      <p:sp>
        <p:nvSpPr>
          <p:cNvPr id="269" name="Google Shape;269;p35"/>
          <p:cNvSpPr txBox="1"/>
          <p:nvPr/>
        </p:nvSpPr>
        <p:spPr>
          <a:xfrm>
            <a:off x="1109400" y="1638850"/>
            <a:ext cx="7677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Understanding metro routes and their specifications was very difficult.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Physical </a:t>
            </a:r>
            <a:r>
              <a:rPr lang="en">
                <a:solidFill>
                  <a:schemeClr val="lt1"/>
                </a:solidFill>
                <a:latin typeface="Lato"/>
                <a:ea typeface="Lato"/>
                <a:cs typeface="Lato"/>
                <a:sym typeface="Lato"/>
              </a:rPr>
              <a:t>presence</a:t>
            </a:r>
            <a:r>
              <a:rPr lang="en">
                <a:solidFill>
                  <a:schemeClr val="lt1"/>
                </a:solidFill>
                <a:latin typeface="Lato"/>
                <a:ea typeface="Lato"/>
                <a:cs typeface="Lato"/>
                <a:sym typeface="Lato"/>
              </a:rPr>
              <a:t> of the person was necessary </a:t>
            </a:r>
            <a:r>
              <a:rPr lang="en">
                <a:solidFill>
                  <a:schemeClr val="lt1"/>
                </a:solidFill>
                <a:latin typeface="Lato"/>
                <a:ea typeface="Lato"/>
                <a:cs typeface="Lato"/>
                <a:sym typeface="Lato"/>
              </a:rPr>
              <a:t>at the metro station</a:t>
            </a:r>
            <a:r>
              <a:rPr lang="en">
                <a:solidFill>
                  <a:schemeClr val="lt1"/>
                </a:solidFill>
                <a:latin typeface="Lato"/>
                <a:ea typeface="Lato"/>
                <a:cs typeface="Lato"/>
                <a:sym typeface="Lato"/>
              </a:rPr>
              <a:t> for him/her to understand the metro timings and the routes . </a:t>
            </a:r>
            <a:endParaRPr>
              <a:solidFill>
                <a:schemeClr val="lt1"/>
              </a:solidFill>
              <a:latin typeface="Lato"/>
              <a:ea typeface="Lato"/>
              <a:cs typeface="Lato"/>
              <a:sym typeface="Lato"/>
            </a:endParaRPr>
          </a:p>
        </p:txBody>
      </p:sp>
      <p:sp>
        <p:nvSpPr>
          <p:cNvPr id="270" name="Google Shape;270;p35"/>
          <p:cNvSpPr txBox="1"/>
          <p:nvPr/>
        </p:nvSpPr>
        <p:spPr>
          <a:xfrm>
            <a:off x="1449750" y="1298475"/>
            <a:ext cx="150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Lato"/>
                <a:ea typeface="Lato"/>
                <a:cs typeface="Lato"/>
                <a:sym typeface="Lato"/>
              </a:rPr>
              <a:t>PAST:</a:t>
            </a:r>
            <a:endParaRPr sz="1600">
              <a:solidFill>
                <a:srgbClr val="FF0000"/>
              </a:solidFill>
              <a:latin typeface="Lato"/>
              <a:ea typeface="Lato"/>
              <a:cs typeface="Lato"/>
              <a:sym typeface="Lato"/>
            </a:endParaRPr>
          </a:p>
        </p:txBody>
      </p:sp>
      <p:sp>
        <p:nvSpPr>
          <p:cNvPr id="271" name="Google Shape;271;p35"/>
          <p:cNvSpPr txBox="1"/>
          <p:nvPr/>
        </p:nvSpPr>
        <p:spPr>
          <a:xfrm>
            <a:off x="1399325" y="2849100"/>
            <a:ext cx="136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Lato"/>
                <a:ea typeface="Lato"/>
                <a:cs typeface="Lato"/>
                <a:sym typeface="Lato"/>
              </a:rPr>
              <a:t>PRESENT:</a:t>
            </a:r>
            <a:endParaRPr sz="1600">
              <a:solidFill>
                <a:srgbClr val="FF0000"/>
              </a:solidFill>
              <a:latin typeface="Lato"/>
              <a:ea typeface="Lato"/>
              <a:cs typeface="Lato"/>
              <a:sym typeface="Lato"/>
            </a:endParaRPr>
          </a:p>
        </p:txBody>
      </p:sp>
      <p:sp>
        <p:nvSpPr>
          <p:cNvPr id="272" name="Google Shape;272;p35"/>
          <p:cNvSpPr txBox="1"/>
          <p:nvPr/>
        </p:nvSpPr>
        <p:spPr>
          <a:xfrm>
            <a:off x="1109400" y="3443750"/>
            <a:ext cx="6542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Working on innovative solutions to solve </a:t>
            </a:r>
            <a:r>
              <a:rPr lang="en">
                <a:solidFill>
                  <a:schemeClr val="lt1"/>
                </a:solidFill>
                <a:latin typeface="Lato"/>
                <a:ea typeface="Lato"/>
                <a:cs typeface="Lato"/>
                <a:sym typeface="Lato"/>
              </a:rPr>
              <a:t>problems</a:t>
            </a:r>
            <a:r>
              <a:rPr lang="en">
                <a:solidFill>
                  <a:schemeClr val="lt1"/>
                </a:solidFill>
                <a:latin typeface="Lato"/>
                <a:ea typeface="Lato"/>
                <a:cs typeface="Lato"/>
                <a:sym typeface="Lato"/>
              </a:rPr>
              <a:t> face by users using data structure and algorithms.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Use of Graph data structure. Using locations as nodes in graphs and weighted edges to represent the distance between the same.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Usage of various graph traversal techniques to find a route.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Usage of other allied data structures for Metro timing purposes.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rgbClr val="FFFF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nvSpPr>
        <p:spPr>
          <a:xfrm>
            <a:off x="1676675" y="1021125"/>
            <a:ext cx="17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FUTURE:</a:t>
            </a:r>
            <a:endParaRPr>
              <a:solidFill>
                <a:srgbClr val="FF0000"/>
              </a:solidFill>
              <a:latin typeface="Lato"/>
              <a:ea typeface="Lato"/>
              <a:cs typeface="Lato"/>
              <a:sym typeface="Lato"/>
            </a:endParaRPr>
          </a:p>
        </p:txBody>
      </p:sp>
      <p:sp>
        <p:nvSpPr>
          <p:cNvPr id="278" name="Google Shape;278;p36"/>
          <p:cNvSpPr txBox="1"/>
          <p:nvPr/>
        </p:nvSpPr>
        <p:spPr>
          <a:xfrm>
            <a:off x="1361075" y="1421325"/>
            <a:ext cx="7123200" cy="819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Novelties that can be added to the solution to make it more &amp; more effective. Eg. Citi darshan, parking arrangement, etc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arenR"/>
            </a:pPr>
            <a:r>
              <a:rPr lang="en">
                <a:solidFill>
                  <a:schemeClr val="lt1"/>
                </a:solidFill>
                <a:latin typeface="Lato"/>
                <a:ea typeface="Lato"/>
                <a:cs typeface="Lato"/>
                <a:sym typeface="Lato"/>
              </a:rPr>
              <a:t> Implementation of the designed solution.</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1403100" y="574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800">
                <a:highlight>
                  <a:schemeClr val="dk1"/>
                </a:highlight>
              </a:rPr>
              <a:t>Data Structures to be Used :</a:t>
            </a:r>
            <a:endParaRPr sz="3100"/>
          </a:p>
        </p:txBody>
      </p:sp>
      <p:sp>
        <p:nvSpPr>
          <p:cNvPr id="284" name="Google Shape;284;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700">
                <a:latin typeface="Montserrat"/>
                <a:ea typeface="Montserrat"/>
                <a:cs typeface="Montserrat"/>
                <a:sym typeface="Montserrat"/>
              </a:rPr>
              <a:t>1)Graphs</a:t>
            </a:r>
            <a:endParaRPr sz="2700">
              <a:latin typeface="Montserrat"/>
              <a:ea typeface="Montserrat"/>
              <a:cs typeface="Montserrat"/>
              <a:sym typeface="Montserrat"/>
            </a:endParaRPr>
          </a:p>
          <a:p>
            <a:pPr indent="0" lvl="0" marL="0" rtl="0" algn="l">
              <a:lnSpc>
                <a:spcPct val="100000"/>
              </a:lnSpc>
              <a:spcBef>
                <a:spcPts val="0"/>
              </a:spcBef>
              <a:spcAft>
                <a:spcPts val="0"/>
              </a:spcAft>
              <a:buNone/>
            </a:pPr>
            <a:r>
              <a:rPr lang="en" sz="2700">
                <a:latin typeface="Montserrat"/>
                <a:ea typeface="Montserrat"/>
                <a:cs typeface="Montserrat"/>
                <a:sym typeface="Montserrat"/>
              </a:rPr>
              <a:t>2)Trie</a:t>
            </a:r>
            <a:endParaRPr sz="2700">
              <a:latin typeface="Montserrat"/>
              <a:ea typeface="Montserrat"/>
              <a:cs typeface="Montserrat"/>
              <a:sym typeface="Montserrat"/>
            </a:endParaRPr>
          </a:p>
          <a:p>
            <a:pPr indent="0" lvl="0" marL="0" rtl="0" algn="l">
              <a:lnSpc>
                <a:spcPct val="100000"/>
              </a:lnSpc>
              <a:spcBef>
                <a:spcPts val="0"/>
              </a:spcBef>
              <a:spcAft>
                <a:spcPts val="0"/>
              </a:spcAft>
              <a:buNone/>
            </a:pPr>
            <a:r>
              <a:rPr lang="en" sz="2700">
                <a:latin typeface="Montserrat"/>
                <a:ea typeface="Montserrat"/>
                <a:cs typeface="Montserrat"/>
                <a:sym typeface="Montserrat"/>
              </a:rPr>
              <a:t>3)Breadth-First-Search algorithm</a:t>
            </a:r>
            <a:endParaRPr sz="2700">
              <a:latin typeface="Montserrat"/>
              <a:ea typeface="Montserrat"/>
              <a:cs typeface="Montserrat"/>
              <a:sym typeface="Montserrat"/>
            </a:endParaRPr>
          </a:p>
          <a:p>
            <a:pPr indent="0" lvl="0" marL="0" rtl="0" algn="l">
              <a:spcBef>
                <a:spcPts val="0"/>
              </a:spcBef>
              <a:spcAft>
                <a:spcPts val="120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1324050" y="499325"/>
            <a:ext cx="6495900" cy="914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2900">
                <a:latin typeface="Lato"/>
                <a:ea typeface="Lato"/>
                <a:cs typeface="Lato"/>
                <a:sym typeface="Lato"/>
              </a:rPr>
              <a:t>Novelty - </a:t>
            </a:r>
            <a:endParaRPr b="1" sz="4000">
              <a:latin typeface="Lato"/>
              <a:ea typeface="Lato"/>
              <a:cs typeface="Lato"/>
              <a:sym typeface="Lato"/>
            </a:endParaRPr>
          </a:p>
        </p:txBody>
      </p:sp>
      <p:sp>
        <p:nvSpPr>
          <p:cNvPr id="290" name="Google Shape;290;p38"/>
          <p:cNvSpPr txBox="1"/>
          <p:nvPr>
            <p:ph idx="1" type="body"/>
          </p:nvPr>
        </p:nvSpPr>
        <p:spPr>
          <a:xfrm>
            <a:off x="1173200" y="1596075"/>
            <a:ext cx="7038900" cy="2911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arenR"/>
            </a:pPr>
            <a:r>
              <a:rPr lang="en" sz="2100"/>
              <a:t>City Darshan Tourism Plan </a:t>
            </a:r>
            <a:endParaRPr sz="2100"/>
          </a:p>
          <a:p>
            <a:pPr indent="-361950" lvl="0" marL="457200" rtl="0" algn="l">
              <a:spcBef>
                <a:spcPts val="0"/>
              </a:spcBef>
              <a:spcAft>
                <a:spcPts val="0"/>
              </a:spcAft>
              <a:buSzPts val="2100"/>
              <a:buAutoNum type="arabicParenR"/>
            </a:pPr>
            <a:r>
              <a:rPr lang="en" sz="2100"/>
              <a:t>Parking facility near metro stations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1297500" y="393750"/>
            <a:ext cx="7038900" cy="7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3500">
                <a:latin typeface="Times New Roman"/>
                <a:ea typeface="Times New Roman"/>
                <a:cs typeface="Times New Roman"/>
                <a:sym typeface="Times New Roman"/>
              </a:rPr>
              <a:t>Call of Action</a:t>
            </a:r>
            <a:endParaRPr b="1" i="1" sz="3500">
              <a:latin typeface="Times New Roman"/>
              <a:ea typeface="Times New Roman"/>
              <a:cs typeface="Times New Roman"/>
              <a:sym typeface="Times New Roman"/>
            </a:endParaRPr>
          </a:p>
        </p:txBody>
      </p:sp>
      <p:sp>
        <p:nvSpPr>
          <p:cNvPr id="296" name="Google Shape;296;p39"/>
          <p:cNvSpPr txBox="1"/>
          <p:nvPr>
            <p:ph idx="1" type="body"/>
          </p:nvPr>
        </p:nvSpPr>
        <p:spPr>
          <a:xfrm>
            <a:off x="1297500" y="1380325"/>
            <a:ext cx="7038900" cy="30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latin typeface="Arial"/>
                <a:ea typeface="Arial"/>
                <a:cs typeface="Arial"/>
                <a:sym typeface="Arial"/>
              </a:rPr>
              <a:t>We know most of the people in pune are not from pune, but from outside pune.</a:t>
            </a:r>
            <a:endParaRPr i="1" sz="1600">
              <a:latin typeface="Arial"/>
              <a:ea typeface="Arial"/>
              <a:cs typeface="Arial"/>
              <a:sym typeface="Arial"/>
            </a:endParaRPr>
          </a:p>
          <a:p>
            <a:pPr indent="0" lvl="0" marL="0" rtl="0" algn="l">
              <a:spcBef>
                <a:spcPts val="1200"/>
              </a:spcBef>
              <a:spcAft>
                <a:spcPts val="0"/>
              </a:spcAft>
              <a:buNone/>
            </a:pPr>
            <a:r>
              <a:rPr i="1" lang="en" sz="1600">
                <a:latin typeface="Arial"/>
                <a:ea typeface="Arial"/>
                <a:cs typeface="Arial"/>
                <a:sym typeface="Arial"/>
              </a:rPr>
              <a:t>Most of them are here for education and jobs......</a:t>
            </a:r>
            <a:endParaRPr i="1" sz="1600">
              <a:latin typeface="Arial"/>
              <a:ea typeface="Arial"/>
              <a:cs typeface="Arial"/>
              <a:sym typeface="Arial"/>
            </a:endParaRPr>
          </a:p>
          <a:p>
            <a:pPr indent="0" lvl="0" marL="0" rtl="0" algn="l">
              <a:spcBef>
                <a:spcPts val="1200"/>
              </a:spcBef>
              <a:spcAft>
                <a:spcPts val="0"/>
              </a:spcAft>
              <a:buNone/>
            </a:pPr>
            <a:r>
              <a:rPr i="1" lang="en" sz="1600">
                <a:latin typeface="Arial"/>
                <a:ea typeface="Arial"/>
                <a:cs typeface="Arial"/>
                <a:sym typeface="Arial"/>
              </a:rPr>
              <a:t>Who are just mere starters in their career.....</a:t>
            </a:r>
            <a:endParaRPr i="1" sz="16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1297500" y="393750"/>
            <a:ext cx="7038900" cy="212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i="1" lang="en" sz="1500">
                <a:latin typeface="Arial"/>
                <a:ea typeface="Arial"/>
                <a:cs typeface="Arial"/>
                <a:sym typeface="Arial"/>
              </a:rPr>
              <a:t>So for all of them....</a:t>
            </a:r>
            <a:endParaRPr b="1" i="1" sz="1500">
              <a:latin typeface="Arial"/>
              <a:ea typeface="Arial"/>
              <a:cs typeface="Arial"/>
              <a:sym typeface="Arial"/>
            </a:endParaRPr>
          </a:p>
          <a:p>
            <a:pPr indent="0" lvl="0" marL="0" rtl="0" algn="l">
              <a:lnSpc>
                <a:spcPct val="115000"/>
              </a:lnSpc>
              <a:spcBef>
                <a:spcPts val="1200"/>
              </a:spcBef>
              <a:spcAft>
                <a:spcPts val="1200"/>
              </a:spcAft>
              <a:buSzPts val="990"/>
              <a:buNone/>
            </a:pPr>
            <a:r>
              <a:rPr b="1" i="1" lang="en" sz="1500">
                <a:latin typeface="Arial"/>
                <a:ea typeface="Arial"/>
                <a:cs typeface="Arial"/>
                <a:sym typeface="Arial"/>
              </a:rPr>
              <a:t>It is expected that the students and job professionals are punctual to their respective  workplace, but amongst the ‘PUNE TRAFFIC’ , it becomes almost impossible to be on time. So the Pune metro is the ultimate choice for them to avoid the traffic.  So for the ease of the passengers and the  benefits that the pune metro has to offer them.... The Metro Connect app is the way.</a:t>
            </a:r>
            <a:endParaRPr b="1" i="1" sz="1500">
              <a:latin typeface="Arial"/>
              <a:ea typeface="Arial"/>
              <a:cs typeface="Arial"/>
              <a:sym typeface="Arial"/>
            </a:endParaRPr>
          </a:p>
        </p:txBody>
      </p:sp>
      <p:pic>
        <p:nvPicPr>
          <p:cNvPr id="302" name="Google Shape;302;p40"/>
          <p:cNvPicPr preferRelativeResize="0"/>
          <p:nvPr/>
        </p:nvPicPr>
        <p:blipFill>
          <a:blip r:embed="rId3">
            <a:alphaModFix/>
          </a:blip>
          <a:stretch>
            <a:fillRect/>
          </a:stretch>
        </p:blipFill>
        <p:spPr>
          <a:xfrm>
            <a:off x="4359475" y="1718875"/>
            <a:ext cx="4784527" cy="3424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1269800" y="472950"/>
            <a:ext cx="7038900" cy="72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sz="3900"/>
              <a:t>A PROJECT BY:-</a:t>
            </a:r>
            <a:endParaRPr b="1" i="1" sz="3900"/>
          </a:p>
        </p:txBody>
      </p:sp>
      <p:sp>
        <p:nvSpPr>
          <p:cNvPr id="308" name="Google Shape;308;p41"/>
          <p:cNvSpPr txBox="1"/>
          <p:nvPr>
            <p:ph idx="1" type="body"/>
          </p:nvPr>
        </p:nvSpPr>
        <p:spPr>
          <a:xfrm>
            <a:off x="1629350" y="1075950"/>
            <a:ext cx="6862800" cy="3432900"/>
          </a:xfrm>
          <a:prstGeom prst="rect">
            <a:avLst/>
          </a:prstGeom>
        </p:spPr>
        <p:txBody>
          <a:bodyPr anchorCtr="0" anchor="t" bIns="91425" lIns="91425" spcFirstLastPara="1" rIns="91425" wrap="square" tIns="91425">
            <a:normAutofit fontScale="85000" lnSpcReduction="20000"/>
          </a:bodyPr>
          <a:lstStyle/>
          <a:p>
            <a:pPr indent="0" lvl="0" marL="0" rtl="0" algn="l">
              <a:lnSpc>
                <a:spcPct val="105000"/>
              </a:lnSpc>
              <a:spcBef>
                <a:spcPts val="0"/>
              </a:spcBef>
              <a:spcAft>
                <a:spcPts val="0"/>
              </a:spcAft>
              <a:buNone/>
            </a:pPr>
            <a:r>
              <a:t/>
            </a:r>
            <a:endParaRPr b="1" i="1" sz="2300" u="sng">
              <a:solidFill>
                <a:srgbClr val="00FFFF"/>
              </a:solidFill>
              <a:latin typeface="Oswald"/>
              <a:ea typeface="Oswald"/>
              <a:cs typeface="Oswald"/>
              <a:sym typeface="Oswald"/>
            </a:endParaRPr>
          </a:p>
          <a:p>
            <a:pPr indent="-352742" lvl="0" marL="457200" rtl="0" algn="l">
              <a:lnSpc>
                <a:spcPct val="105000"/>
              </a:lnSpc>
              <a:spcBef>
                <a:spcPts val="1200"/>
              </a:spcBef>
              <a:spcAft>
                <a:spcPts val="0"/>
              </a:spcAft>
              <a:buClr>
                <a:srgbClr val="00FFFF"/>
              </a:buClr>
              <a:buSzPct val="100000"/>
              <a:buFont typeface="Oswald"/>
              <a:buChar char="●"/>
            </a:pPr>
            <a:r>
              <a:rPr b="1" i="1" lang="en" sz="2300" u="sng">
                <a:solidFill>
                  <a:srgbClr val="00FFFF"/>
                </a:solidFill>
                <a:latin typeface="Oswald"/>
                <a:ea typeface="Oswald"/>
                <a:cs typeface="Oswald"/>
                <a:sym typeface="Oswald"/>
              </a:rPr>
              <a:t>NACHIKET DESHMUKH    112103034    S2</a:t>
            </a:r>
            <a:endParaRPr b="1" i="1" sz="2300" u="sng">
              <a:solidFill>
                <a:srgbClr val="00FFFF"/>
              </a:solidFill>
              <a:latin typeface="Oswald"/>
              <a:ea typeface="Oswald"/>
              <a:cs typeface="Oswald"/>
              <a:sym typeface="Oswald"/>
            </a:endParaRPr>
          </a:p>
          <a:p>
            <a:pPr indent="0" lvl="0" marL="457200" rtl="0" algn="l">
              <a:lnSpc>
                <a:spcPct val="105000"/>
              </a:lnSpc>
              <a:spcBef>
                <a:spcPts val="1200"/>
              </a:spcBef>
              <a:spcAft>
                <a:spcPts val="0"/>
              </a:spcAft>
              <a:buNone/>
            </a:pPr>
            <a:r>
              <a:t/>
            </a:r>
            <a:endParaRPr b="1" i="1" sz="2300" u="sng">
              <a:solidFill>
                <a:srgbClr val="00FFFF"/>
              </a:solidFill>
              <a:latin typeface="Oswald"/>
              <a:ea typeface="Oswald"/>
              <a:cs typeface="Oswald"/>
              <a:sym typeface="Oswald"/>
            </a:endParaRPr>
          </a:p>
          <a:p>
            <a:pPr indent="-352742" lvl="0" marL="457200" rtl="0" algn="l">
              <a:lnSpc>
                <a:spcPct val="105000"/>
              </a:lnSpc>
              <a:spcBef>
                <a:spcPts val="1200"/>
              </a:spcBef>
              <a:spcAft>
                <a:spcPts val="0"/>
              </a:spcAft>
              <a:buClr>
                <a:srgbClr val="00FFFF"/>
              </a:buClr>
              <a:buSzPct val="100000"/>
              <a:buFont typeface="Oswald"/>
              <a:buChar char="●"/>
            </a:pPr>
            <a:r>
              <a:rPr b="1" i="1" lang="en" sz="2300" u="sng">
                <a:solidFill>
                  <a:srgbClr val="00FFFF"/>
                </a:solidFill>
                <a:latin typeface="Oswald"/>
                <a:ea typeface="Oswald"/>
                <a:cs typeface="Oswald"/>
                <a:sym typeface="Oswald"/>
              </a:rPr>
              <a:t>VED GARUDKAR    112103043    S3</a:t>
            </a:r>
            <a:endParaRPr b="1" i="1" sz="2300" u="sng">
              <a:solidFill>
                <a:srgbClr val="00FFFF"/>
              </a:solidFill>
              <a:latin typeface="Oswald"/>
              <a:ea typeface="Oswald"/>
              <a:cs typeface="Oswald"/>
              <a:sym typeface="Oswald"/>
            </a:endParaRPr>
          </a:p>
          <a:p>
            <a:pPr indent="0" lvl="0" marL="457200" rtl="0" algn="l">
              <a:lnSpc>
                <a:spcPct val="105000"/>
              </a:lnSpc>
              <a:spcBef>
                <a:spcPts val="1200"/>
              </a:spcBef>
              <a:spcAft>
                <a:spcPts val="0"/>
              </a:spcAft>
              <a:buNone/>
            </a:pPr>
            <a:r>
              <a:t/>
            </a:r>
            <a:endParaRPr b="1" i="1" sz="2300" u="sng">
              <a:solidFill>
                <a:srgbClr val="00FFFF"/>
              </a:solidFill>
              <a:latin typeface="Oswald"/>
              <a:ea typeface="Oswald"/>
              <a:cs typeface="Oswald"/>
              <a:sym typeface="Oswald"/>
            </a:endParaRPr>
          </a:p>
          <a:p>
            <a:pPr indent="-352742" lvl="0" marL="457200" rtl="0" algn="l">
              <a:lnSpc>
                <a:spcPct val="105000"/>
              </a:lnSpc>
              <a:spcBef>
                <a:spcPts val="1200"/>
              </a:spcBef>
              <a:spcAft>
                <a:spcPts val="0"/>
              </a:spcAft>
              <a:buClr>
                <a:srgbClr val="00FFFF"/>
              </a:buClr>
              <a:buSzPct val="100000"/>
              <a:buFont typeface="Oswald"/>
              <a:buChar char="●"/>
            </a:pPr>
            <a:r>
              <a:rPr b="1" i="1" lang="en" sz="2300" u="sng">
                <a:solidFill>
                  <a:srgbClr val="00FFFF"/>
                </a:solidFill>
                <a:latin typeface="Oswald"/>
                <a:ea typeface="Oswald"/>
                <a:cs typeface="Oswald"/>
                <a:sym typeface="Oswald"/>
              </a:rPr>
              <a:t>SANCHIT KHEMNAR     112103071    S5</a:t>
            </a:r>
            <a:endParaRPr b="1" i="1" sz="2300" u="sng">
              <a:solidFill>
                <a:srgbClr val="00FFFF"/>
              </a:solidFill>
              <a:latin typeface="Oswald"/>
              <a:ea typeface="Oswald"/>
              <a:cs typeface="Oswald"/>
              <a:sym typeface="Oswald"/>
            </a:endParaRPr>
          </a:p>
          <a:p>
            <a:pPr indent="0" lvl="0" marL="457200" rtl="0" algn="l">
              <a:lnSpc>
                <a:spcPct val="105000"/>
              </a:lnSpc>
              <a:spcBef>
                <a:spcPts val="1200"/>
              </a:spcBef>
              <a:spcAft>
                <a:spcPts val="0"/>
              </a:spcAft>
              <a:buNone/>
            </a:pPr>
            <a:r>
              <a:t/>
            </a:r>
            <a:endParaRPr b="1" i="1" sz="2300" u="sng">
              <a:solidFill>
                <a:srgbClr val="00FFFF"/>
              </a:solidFill>
              <a:latin typeface="Oswald"/>
              <a:ea typeface="Oswald"/>
              <a:cs typeface="Oswald"/>
              <a:sym typeface="Oswald"/>
            </a:endParaRPr>
          </a:p>
          <a:p>
            <a:pPr indent="-352742" lvl="0" marL="457200" rtl="0" algn="l">
              <a:lnSpc>
                <a:spcPct val="105000"/>
              </a:lnSpc>
              <a:spcBef>
                <a:spcPts val="1200"/>
              </a:spcBef>
              <a:spcAft>
                <a:spcPts val="0"/>
              </a:spcAft>
              <a:buClr>
                <a:srgbClr val="00FFFF"/>
              </a:buClr>
              <a:buSzPct val="100000"/>
              <a:buFont typeface="Oswald"/>
              <a:buChar char="●"/>
            </a:pPr>
            <a:r>
              <a:rPr b="1" i="1" lang="en" sz="2300" u="sng">
                <a:solidFill>
                  <a:srgbClr val="00FFFF"/>
                </a:solidFill>
                <a:latin typeface="Oswald"/>
                <a:ea typeface="Oswald"/>
                <a:cs typeface="Oswald"/>
                <a:sym typeface="Oswald"/>
              </a:rPr>
              <a:t>NIKHIL KOKALE    112103072    S5</a:t>
            </a:r>
            <a:endParaRPr b="1" i="1" sz="2300" u="sng">
              <a:solidFill>
                <a:srgbClr val="00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146650" y="303250"/>
            <a:ext cx="7038900" cy="63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OVERVIEW OF PROBLEM </a:t>
            </a:r>
            <a:endParaRPr b="1"/>
          </a:p>
        </p:txBody>
      </p:sp>
      <p:sp>
        <p:nvSpPr>
          <p:cNvPr id="146" name="Google Shape;146;p15"/>
          <p:cNvSpPr txBox="1"/>
          <p:nvPr>
            <p:ph idx="1" type="body"/>
          </p:nvPr>
        </p:nvSpPr>
        <p:spPr>
          <a:xfrm>
            <a:off x="1282400" y="1060825"/>
            <a:ext cx="7038900" cy="3620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arenR"/>
            </a:pPr>
            <a:r>
              <a:rPr lang="en" sz="1700"/>
              <a:t>Pune is one of the fastest growing city in India . It is known for its vibrant culture, educational institutions, research centres and IT parks. </a:t>
            </a:r>
            <a:endParaRPr sz="1700"/>
          </a:p>
          <a:p>
            <a:pPr indent="0" lvl="0" marL="0" rtl="0" algn="l">
              <a:spcBef>
                <a:spcPts val="1200"/>
              </a:spcBef>
              <a:spcAft>
                <a:spcPts val="1200"/>
              </a:spcAft>
              <a:buNone/>
            </a:pPr>
            <a:r>
              <a:t/>
            </a:r>
            <a:endParaRPr sz="1700"/>
          </a:p>
        </p:txBody>
      </p:sp>
      <p:pic>
        <p:nvPicPr>
          <p:cNvPr id="147" name="Google Shape;147;p15"/>
          <p:cNvPicPr preferRelativeResize="0"/>
          <p:nvPr/>
        </p:nvPicPr>
        <p:blipFill>
          <a:blip r:embed="rId3">
            <a:alphaModFix amt="76000"/>
          </a:blip>
          <a:stretch>
            <a:fillRect/>
          </a:stretch>
        </p:blipFill>
        <p:spPr>
          <a:xfrm>
            <a:off x="1146652" y="2204416"/>
            <a:ext cx="7038898" cy="2476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10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700">
                <a:latin typeface="Lato"/>
                <a:ea typeface="Lato"/>
                <a:cs typeface="Lato"/>
                <a:sym typeface="Lato"/>
              </a:rPr>
              <a:t>2)  The TomTom Traffic Index Ranking 2022 has ranked Pune city as the sixth most congested city among 389 cities across 56 countries in the world.</a:t>
            </a:r>
            <a:endParaRPr sz="2600"/>
          </a:p>
        </p:txBody>
      </p:sp>
      <p:pic>
        <p:nvPicPr>
          <p:cNvPr id="153" name="Google Shape;153;p16"/>
          <p:cNvPicPr preferRelativeResize="0"/>
          <p:nvPr/>
        </p:nvPicPr>
        <p:blipFill rotWithShape="1">
          <a:blip r:embed="rId3">
            <a:alphaModFix amt="64000"/>
          </a:blip>
          <a:srcRect b="0" l="1714" r="2500" t="3577"/>
          <a:stretch/>
        </p:blipFill>
        <p:spPr>
          <a:xfrm>
            <a:off x="1417850" y="1573725"/>
            <a:ext cx="6742375" cy="2846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355400" y="439000"/>
            <a:ext cx="6923100" cy="5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TOM TOM TRAFFIC INDEX </a:t>
            </a:r>
            <a:endParaRPr b="1"/>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17"/>
          <p:cNvPicPr preferRelativeResize="0"/>
          <p:nvPr/>
        </p:nvPicPr>
        <p:blipFill rotWithShape="1">
          <a:blip r:embed="rId3">
            <a:alphaModFix/>
          </a:blip>
          <a:srcRect b="9878" l="0" r="3827" t="15344"/>
          <a:stretch/>
        </p:blipFill>
        <p:spPr>
          <a:xfrm>
            <a:off x="270250" y="1422875"/>
            <a:ext cx="8603501" cy="3538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37175" y="620000"/>
            <a:ext cx="7405800" cy="92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650">
                <a:latin typeface="Lato"/>
                <a:ea typeface="Lato"/>
                <a:cs typeface="Lato"/>
                <a:sym typeface="Lato"/>
              </a:rPr>
              <a:t>3)  Traffic has been an issue affecting Pune for a long time and the situation has    become more worse in the last few years due to the ongoing developmental activities.</a:t>
            </a:r>
            <a:endParaRPr sz="1650">
              <a:latin typeface="Lato"/>
              <a:ea typeface="Lato"/>
              <a:cs typeface="Lato"/>
              <a:sym typeface="Lato"/>
            </a:endParaRPr>
          </a:p>
          <a:p>
            <a:pPr indent="0" lvl="0" marL="0" rtl="0" algn="l">
              <a:lnSpc>
                <a:spcPct val="115000"/>
              </a:lnSpc>
              <a:spcBef>
                <a:spcPts val="1200"/>
              </a:spcBef>
              <a:spcAft>
                <a:spcPts val="0"/>
              </a:spcAft>
              <a:buSzPts val="990"/>
              <a:buNone/>
            </a:pPr>
            <a:r>
              <a:t/>
            </a:r>
            <a:endParaRPr sz="1650">
              <a:latin typeface="Lato"/>
              <a:ea typeface="Lato"/>
              <a:cs typeface="Lato"/>
              <a:sym typeface="Lato"/>
            </a:endParaRPr>
          </a:p>
          <a:p>
            <a:pPr indent="0" lvl="0" marL="0" rtl="0" algn="l">
              <a:lnSpc>
                <a:spcPct val="115000"/>
              </a:lnSpc>
              <a:spcBef>
                <a:spcPts val="1200"/>
              </a:spcBef>
              <a:spcAft>
                <a:spcPts val="1200"/>
              </a:spcAft>
              <a:buSzPts val="990"/>
              <a:buNone/>
            </a:pPr>
            <a:r>
              <a:t/>
            </a:r>
            <a:endParaRPr sz="2460"/>
          </a:p>
        </p:txBody>
      </p:sp>
      <p:pic>
        <p:nvPicPr>
          <p:cNvPr id="166" name="Google Shape;166;p18"/>
          <p:cNvPicPr preferRelativeResize="0"/>
          <p:nvPr/>
        </p:nvPicPr>
        <p:blipFill>
          <a:blip r:embed="rId3">
            <a:alphaModFix/>
          </a:blip>
          <a:stretch>
            <a:fillRect/>
          </a:stretch>
        </p:blipFill>
        <p:spPr>
          <a:xfrm>
            <a:off x="1636214" y="1821725"/>
            <a:ext cx="6082726" cy="255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1149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700">
                <a:latin typeface="Lato"/>
                <a:ea typeface="Lato"/>
                <a:cs typeface="Lato"/>
                <a:sym typeface="Lato"/>
              </a:rPr>
              <a:t>4) So as to reduce traffic congestion and improve mobility in the city , Pune metro was introduced . So Metro can be looked forward as an alternative to reduce the traffic problems. </a:t>
            </a:r>
            <a:endParaRPr sz="1700"/>
          </a:p>
        </p:txBody>
      </p:sp>
      <p:pic>
        <p:nvPicPr>
          <p:cNvPr id="172" name="Google Shape;172;p19"/>
          <p:cNvPicPr preferRelativeResize="0"/>
          <p:nvPr/>
        </p:nvPicPr>
        <p:blipFill>
          <a:blip r:embed="rId3">
            <a:alphaModFix/>
          </a:blip>
          <a:stretch>
            <a:fillRect/>
          </a:stretch>
        </p:blipFill>
        <p:spPr>
          <a:xfrm>
            <a:off x="1987888" y="1649125"/>
            <a:ext cx="5168226" cy="2908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23900" y="9265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900"/>
              <a:t>PROBLEM STATEMENT </a:t>
            </a:r>
            <a:endParaRPr b="1" sz="2900"/>
          </a:p>
          <a:p>
            <a:pPr indent="0" lvl="0" marL="0" rtl="0" algn="l">
              <a:spcBef>
                <a:spcPts val="0"/>
              </a:spcBef>
              <a:spcAft>
                <a:spcPts val="0"/>
              </a:spcAft>
              <a:buNone/>
            </a:pPr>
            <a:r>
              <a:t/>
            </a:r>
            <a:endParaRPr b="1" sz="2900"/>
          </a:p>
        </p:txBody>
      </p:sp>
      <p:pic>
        <p:nvPicPr>
          <p:cNvPr id="178" name="Google Shape;178;p20"/>
          <p:cNvPicPr preferRelativeResize="0"/>
          <p:nvPr/>
        </p:nvPicPr>
        <p:blipFill>
          <a:blip r:embed="rId3">
            <a:alphaModFix/>
          </a:blip>
          <a:stretch>
            <a:fillRect/>
          </a:stretch>
        </p:blipFill>
        <p:spPr>
          <a:xfrm>
            <a:off x="1977325" y="1949150"/>
            <a:ext cx="2280150" cy="228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360">
                <a:latin typeface="Arial"/>
                <a:ea typeface="Arial"/>
                <a:cs typeface="Arial"/>
                <a:sym typeface="Arial"/>
              </a:rPr>
              <a:t>The Actual Problem Statement.</a:t>
            </a:r>
            <a:endParaRPr b="1" i="1" sz="2360">
              <a:latin typeface="Arial"/>
              <a:ea typeface="Arial"/>
              <a:cs typeface="Arial"/>
              <a:sym typeface="Arial"/>
            </a:endParaRPr>
          </a:p>
        </p:txBody>
      </p:sp>
      <p:sp>
        <p:nvSpPr>
          <p:cNvPr id="184" name="Google Shape;184;p21"/>
          <p:cNvSpPr txBox="1"/>
          <p:nvPr>
            <p:ph idx="1" type="body"/>
          </p:nvPr>
        </p:nvSpPr>
        <p:spPr>
          <a:xfrm>
            <a:off x="1297500" y="987200"/>
            <a:ext cx="7038900" cy="402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Passengers find it difficult to search a metro station nearest to them.</a:t>
            </a:r>
            <a:endParaRPr sz="1800"/>
          </a:p>
          <a:p>
            <a:pPr indent="-342900" lvl="0" marL="457200" rtl="0" algn="l">
              <a:spcBef>
                <a:spcPts val="0"/>
              </a:spcBef>
              <a:spcAft>
                <a:spcPts val="0"/>
              </a:spcAft>
              <a:buSzPts val="1800"/>
              <a:buChar char="●"/>
            </a:pPr>
            <a:r>
              <a:rPr lang="en" sz="1800"/>
              <a:t>Even  after finding a metro ,  it needs to be of the correct destination station.</a:t>
            </a:r>
            <a:endParaRPr sz="1800"/>
          </a:p>
          <a:p>
            <a:pPr indent="-342900" lvl="0" marL="457200" rtl="0" algn="l">
              <a:spcBef>
                <a:spcPts val="0"/>
              </a:spcBef>
              <a:spcAft>
                <a:spcPts val="0"/>
              </a:spcAft>
              <a:buSzPts val="1800"/>
              <a:buChar char="●"/>
            </a:pPr>
            <a:r>
              <a:rPr lang="en" sz="1800"/>
              <a:t>If the passenger wants to get </a:t>
            </a:r>
            <a:r>
              <a:rPr lang="en" sz="1800"/>
              <a:t>down</a:t>
            </a:r>
            <a:r>
              <a:rPr lang="en" sz="1800"/>
              <a:t> before the final station i.e at any random station that falls on the route, he/she needs to know the route of the metro.</a:t>
            </a:r>
            <a:endParaRPr sz="1800"/>
          </a:p>
          <a:p>
            <a:pPr indent="-342900" lvl="0" marL="457200" rtl="0" algn="l">
              <a:spcBef>
                <a:spcPts val="0"/>
              </a:spcBef>
              <a:spcAft>
                <a:spcPts val="0"/>
              </a:spcAft>
              <a:buSzPts val="1800"/>
              <a:buChar char="●"/>
            </a:pPr>
            <a:r>
              <a:rPr lang="en" sz="1800"/>
              <a:t>Overall, passengers need to be physically present at the metro station in order to understand the routes and metro timings.</a:t>
            </a:r>
            <a:endParaRPr sz="1800"/>
          </a:p>
          <a:p>
            <a:pPr indent="-342900" lvl="0" marL="457200" rtl="0" algn="l">
              <a:spcBef>
                <a:spcPts val="0"/>
              </a:spcBef>
              <a:spcAft>
                <a:spcPts val="0"/>
              </a:spcAft>
              <a:buSzPts val="1800"/>
              <a:buChar char="●"/>
            </a:pPr>
            <a:r>
              <a:rPr lang="en" sz="1800"/>
              <a:t>There is no way for the </a:t>
            </a:r>
            <a:r>
              <a:rPr lang="en" sz="1800"/>
              <a:t>passengers</a:t>
            </a:r>
            <a:r>
              <a:rPr lang="en" sz="1800"/>
              <a:t> to have all the information at their fingertips within a fraction of second.</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